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56" r:id="rId2"/>
    <p:sldId id="258" r:id="rId3"/>
    <p:sldId id="259" r:id="rId4"/>
    <p:sldId id="260"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999CDA-B076-D7B0-824C-213288415429}" v="1583" dt="2024-08-25T09:18:38.8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8/25/2024</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5369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8/25/2024</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480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8/25/2024</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2353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8/25/2024</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37766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8/25/2024</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34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8/25/2024</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951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8/25/2024</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0956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8/25/2024</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6610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8/25/2024</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9233234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8/25/2024</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8151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8/25/2024</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3336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8/25/2024</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315813084"/>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relevant.software/blog/agile-software-development-lifecycle-phases-explained/#Phase_1_Concept" TargetMode="External"/><Relationship Id="rId2" Type="http://schemas.openxmlformats.org/officeDocument/2006/relationships/hyperlink" Target="https://www.forbes.com/advisor/business/agile-vs-waterfall-methodology/" TargetMode="External"/><Relationship Id="rId1" Type="http://schemas.openxmlformats.org/officeDocument/2006/relationships/slideLayout" Target="../slideLayouts/slideLayout2.xml"/><Relationship Id="rId4" Type="http://schemas.openxmlformats.org/officeDocument/2006/relationships/hyperlink" Target="https://www.tutorialspoint.com/sdlc/sdlc_agile_model.ht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65150" y="768334"/>
            <a:ext cx="8791501" cy="2866405"/>
          </a:xfrm>
        </p:spPr>
        <p:txBody>
          <a:bodyPr>
            <a:normAutofit/>
          </a:bodyPr>
          <a:lstStyle/>
          <a:p>
            <a:r>
              <a:rPr lang="en-US" sz="8000" dirty="0">
                <a:solidFill>
                  <a:srgbClr val="565A5C"/>
                </a:solidFill>
                <a:latin typeface="Lato"/>
                <a:ea typeface="Lato"/>
                <a:cs typeface="Lato"/>
              </a:rPr>
              <a:t>Agile Presentation</a:t>
            </a:r>
            <a:endParaRPr lang="en-US" sz="8000" dirty="0"/>
          </a:p>
        </p:txBody>
      </p:sp>
      <p:sp>
        <p:nvSpPr>
          <p:cNvPr id="3" name="Subtitle 2"/>
          <p:cNvSpPr>
            <a:spLocks noGrp="1"/>
          </p:cNvSpPr>
          <p:nvPr>
            <p:ph type="subTitle" idx="1"/>
          </p:nvPr>
        </p:nvSpPr>
        <p:spPr>
          <a:xfrm>
            <a:off x="565150" y="4283239"/>
            <a:ext cx="8791501" cy="1475177"/>
          </a:xfrm>
        </p:spPr>
        <p:txBody>
          <a:bodyPr>
            <a:normAutofit/>
          </a:bodyPr>
          <a:lstStyle/>
          <a:p>
            <a:r>
              <a:rPr lang="en-US" dirty="0"/>
              <a:t>Joseph Eaton</a:t>
            </a:r>
          </a:p>
          <a:p>
            <a:r>
              <a:rPr lang="en-US" dirty="0"/>
              <a:t>8/24/2024</a:t>
            </a:r>
          </a:p>
        </p:txBody>
      </p:sp>
      <p:cxnSp>
        <p:nvCxnSpPr>
          <p:cNvPr id="22" name="Straight Connector 21">
            <a:extLst>
              <a:ext uri="{FF2B5EF4-FFF2-40B4-BE49-F238E27FC236}">
                <a16:creationId xmlns:a16="http://schemas.microsoft.com/office/drawing/2014/main" id="{BA7C2670-8081-9C42-82A1-23BBFAEAAA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75BEF7CB-BB00-3345-8542-8F0FAFE1C4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6858000"/>
            <a:chOff x="10290315" y="0"/>
            <a:chExt cx="1901686" cy="6858000"/>
          </a:xfrm>
        </p:grpSpPr>
        <p:sp>
          <p:nvSpPr>
            <p:cNvPr id="23" name="Oval 22">
              <a:extLst>
                <a:ext uri="{FF2B5EF4-FFF2-40B4-BE49-F238E27FC236}">
                  <a16:creationId xmlns:a16="http://schemas.microsoft.com/office/drawing/2014/main" id="{4E633967-4EB4-9A43-9984-7E0C7DCE8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24">
              <a:extLst>
                <a:ext uri="{FF2B5EF4-FFF2-40B4-BE49-F238E27FC236}">
                  <a16:creationId xmlns:a16="http://schemas.microsoft.com/office/drawing/2014/main" id="{80BB32CE-B79D-9449-AEBB-EC9F56A9A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5">
              <a:extLst>
                <a:ext uri="{FF2B5EF4-FFF2-40B4-BE49-F238E27FC236}">
                  <a16:creationId xmlns:a16="http://schemas.microsoft.com/office/drawing/2014/main" id="{AFE8EC8C-9217-6E47-ACFA-7B2148F1BF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6">
              <a:extLst>
                <a:ext uri="{FF2B5EF4-FFF2-40B4-BE49-F238E27FC236}">
                  <a16:creationId xmlns:a16="http://schemas.microsoft.com/office/drawing/2014/main" id="{8BEA612E-5CC4-DA4D-8A68-0598644399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7">
              <a:extLst>
                <a:ext uri="{FF2B5EF4-FFF2-40B4-BE49-F238E27FC236}">
                  <a16:creationId xmlns:a16="http://schemas.microsoft.com/office/drawing/2014/main" id="{59DC8CDB-7B92-E848-AA26-43105184E7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8">
              <a:extLst>
                <a:ext uri="{FF2B5EF4-FFF2-40B4-BE49-F238E27FC236}">
                  <a16:creationId xmlns:a16="http://schemas.microsoft.com/office/drawing/2014/main" id="{876EC8B8-C9EB-A84A-858B-ADF81A5B76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29">
              <a:extLst>
                <a:ext uri="{FF2B5EF4-FFF2-40B4-BE49-F238E27FC236}">
                  <a16:creationId xmlns:a16="http://schemas.microsoft.com/office/drawing/2014/main" id="{078C5DEE-08C1-D546-BF9B-933B8419E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Oval 19">
              <a:extLst>
                <a:ext uri="{FF2B5EF4-FFF2-40B4-BE49-F238E27FC236}">
                  <a16:creationId xmlns:a16="http://schemas.microsoft.com/office/drawing/2014/main" id="{7FA42EBE-8F86-FE44-BF12-AE5F7C9C1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354671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3A8FF-D127-E121-50FB-7522831C9EC9}"/>
              </a:ext>
            </a:extLst>
          </p:cNvPr>
          <p:cNvSpPr>
            <a:spLocks noGrp="1"/>
          </p:cNvSpPr>
          <p:nvPr>
            <p:ph type="title"/>
          </p:nvPr>
        </p:nvSpPr>
        <p:spPr>
          <a:xfrm>
            <a:off x="119101" y="2695"/>
            <a:ext cx="7335835" cy="1268984"/>
          </a:xfrm>
        </p:spPr>
        <p:txBody>
          <a:bodyPr/>
          <a:lstStyle/>
          <a:p>
            <a:r>
              <a:rPr lang="en-US" dirty="0"/>
              <a:t>Agile Roles</a:t>
            </a:r>
          </a:p>
        </p:txBody>
      </p:sp>
      <p:pic>
        <p:nvPicPr>
          <p:cNvPr id="4" name="Content Placeholder 3" descr="A diagram of a product owner&#10;&#10;Description automatically generated">
            <a:extLst>
              <a:ext uri="{FF2B5EF4-FFF2-40B4-BE49-F238E27FC236}">
                <a16:creationId xmlns:a16="http://schemas.microsoft.com/office/drawing/2014/main" id="{805E9F6F-0E1F-48C2-A0D5-A7139C06E14B}"/>
              </a:ext>
            </a:extLst>
          </p:cNvPr>
          <p:cNvPicPr>
            <a:picLocks noGrp="1" noChangeAspect="1"/>
          </p:cNvPicPr>
          <p:nvPr>
            <p:ph idx="1"/>
          </p:nvPr>
        </p:nvPicPr>
        <p:blipFill>
          <a:blip r:embed="rId2"/>
          <a:stretch>
            <a:fillRect/>
          </a:stretch>
        </p:blipFill>
        <p:spPr>
          <a:xfrm>
            <a:off x="7902917" y="1178393"/>
            <a:ext cx="3650447" cy="4907775"/>
          </a:xfrm>
        </p:spPr>
      </p:pic>
      <p:sp>
        <p:nvSpPr>
          <p:cNvPr id="6" name="TextBox 5">
            <a:extLst>
              <a:ext uri="{FF2B5EF4-FFF2-40B4-BE49-F238E27FC236}">
                <a16:creationId xmlns:a16="http://schemas.microsoft.com/office/drawing/2014/main" id="{8A37766E-156C-95F3-2192-17D961E821C6}"/>
              </a:ext>
            </a:extLst>
          </p:cNvPr>
          <p:cNvSpPr txBox="1"/>
          <p:nvPr/>
        </p:nvSpPr>
        <p:spPr>
          <a:xfrm>
            <a:off x="-1205" y="1090684"/>
            <a:ext cx="7492999"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t>Product Owner: Manages the product roadmap, creates and organizes the backlog for the project and creates the user stories from end users and focus groups.</a:t>
            </a:r>
          </a:p>
          <a:p>
            <a:pPr marL="285750" indent="-285750">
              <a:buFont typeface="Arial"/>
              <a:buChar char="•"/>
            </a:pPr>
            <a:endParaRPr lang="en-US" dirty="0"/>
          </a:p>
          <a:p>
            <a:pPr marL="285750" indent="-285750">
              <a:buFont typeface="Arial"/>
              <a:buChar char="•"/>
            </a:pPr>
            <a:r>
              <a:rPr lang="en-US" dirty="0"/>
              <a:t>Scrum Master: Facilitates the scrum meetings to ensure the team can communicate also acts as a middleman between the rest of the team and Product Owner. Acts as a guide for the rest of the team to keep the project on track for completion.</a:t>
            </a:r>
          </a:p>
          <a:p>
            <a:pPr marL="285750" indent="-285750">
              <a:buFont typeface="Arial"/>
              <a:buChar char="•"/>
            </a:pPr>
            <a:endParaRPr lang="en-US" dirty="0"/>
          </a:p>
          <a:p>
            <a:pPr marL="285750" indent="-285750">
              <a:buFont typeface="Arial"/>
              <a:buChar char="•"/>
            </a:pPr>
            <a:r>
              <a:rPr lang="en-US" dirty="0"/>
              <a:t>Tester: The Tester works hand and hand with the Developer to ensure all of the work being done to incorporate the user stories works as functioned by creating test cases. They ensure the program works as intended.</a:t>
            </a:r>
          </a:p>
          <a:p>
            <a:pPr marL="285750" indent="-285750">
              <a:buFont typeface="Arial"/>
              <a:buChar char="•"/>
            </a:pPr>
            <a:endParaRPr lang="en-US" dirty="0"/>
          </a:p>
          <a:p>
            <a:pPr marL="285750" indent="-285750">
              <a:buFont typeface="Arial"/>
              <a:buChar char="•"/>
            </a:pPr>
            <a:r>
              <a:rPr lang="en-US" dirty="0"/>
              <a:t>Developer: The Developer is responsible for programming and incorporating the User Stories into the final project by communicating with the Product Owner to ensure all the requirements are met.</a:t>
            </a:r>
          </a:p>
        </p:txBody>
      </p:sp>
      <p:sp>
        <p:nvSpPr>
          <p:cNvPr id="7" name="TextBox 6">
            <a:extLst>
              <a:ext uri="{FF2B5EF4-FFF2-40B4-BE49-F238E27FC236}">
                <a16:creationId xmlns:a16="http://schemas.microsoft.com/office/drawing/2014/main" id="{68723522-91D0-AEE0-A287-66574D5D951A}"/>
              </a:ext>
            </a:extLst>
          </p:cNvPr>
          <p:cNvSpPr txBox="1"/>
          <p:nvPr/>
        </p:nvSpPr>
        <p:spPr>
          <a:xfrm>
            <a:off x="7986888" y="6085331"/>
            <a:ext cx="355927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rgbClr val="161719"/>
                </a:solidFill>
                <a:ea typeface="+mn-lt"/>
                <a:cs typeface="+mn-lt"/>
              </a:rPr>
              <a:t>Landau, P. (2023, July 10). </a:t>
            </a:r>
            <a:r>
              <a:rPr lang="en-US" sz="800" i="1">
                <a:solidFill>
                  <a:srgbClr val="161719"/>
                </a:solidFill>
                <a:ea typeface="+mn-lt"/>
                <a:cs typeface="+mn-lt"/>
              </a:rPr>
              <a:t>Scrum Team Roles: A Quick Guide</a:t>
            </a:r>
            <a:r>
              <a:rPr lang="en-US" sz="800">
                <a:solidFill>
                  <a:srgbClr val="161719"/>
                </a:solidFill>
                <a:ea typeface="+mn-lt"/>
                <a:cs typeface="+mn-lt"/>
              </a:rPr>
              <a:t>. Project Manager. </a:t>
            </a:r>
            <a:r>
              <a:rPr lang="en-US" sz="800" dirty="0">
                <a:solidFill>
                  <a:srgbClr val="161719"/>
                </a:solidFill>
                <a:ea typeface="+mn-lt"/>
                <a:cs typeface="+mn-lt"/>
              </a:rPr>
              <a:t>https://www.projectmanager.com/blog/scrum-roles-the-anatomy-of-a-scrum-team</a:t>
            </a:r>
            <a:endParaRPr lang="en-US" sz="800" dirty="0"/>
          </a:p>
        </p:txBody>
      </p:sp>
    </p:spTree>
    <p:extLst>
      <p:ext uri="{BB962C8B-B14F-4D97-AF65-F5344CB8AC3E}">
        <p14:creationId xmlns:p14="http://schemas.microsoft.com/office/powerpoint/2010/main" val="37431259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F1FE22-E05F-CAAC-16AE-3B4E3CFAF366}"/>
              </a:ext>
            </a:extLst>
          </p:cNvPr>
          <p:cNvSpPr>
            <a:spLocks noGrp="1"/>
          </p:cNvSpPr>
          <p:nvPr>
            <p:ph type="title"/>
          </p:nvPr>
        </p:nvSpPr>
        <p:spPr>
          <a:xfrm>
            <a:off x="536928" y="1834"/>
            <a:ext cx="5018677" cy="1268984"/>
          </a:xfrm>
        </p:spPr>
        <p:txBody>
          <a:bodyPr>
            <a:normAutofit/>
          </a:bodyPr>
          <a:lstStyle/>
          <a:p>
            <a:r>
              <a:rPr lang="en-US" dirty="0"/>
              <a:t>Agile Phases</a:t>
            </a:r>
          </a:p>
        </p:txBody>
      </p:sp>
      <p:sp>
        <p:nvSpPr>
          <p:cNvPr id="3" name="Content Placeholder 2">
            <a:extLst>
              <a:ext uri="{FF2B5EF4-FFF2-40B4-BE49-F238E27FC236}">
                <a16:creationId xmlns:a16="http://schemas.microsoft.com/office/drawing/2014/main" id="{0AD25889-0AE1-889A-E3A2-278C4941516D}"/>
              </a:ext>
            </a:extLst>
          </p:cNvPr>
          <p:cNvSpPr>
            <a:spLocks noGrp="1"/>
          </p:cNvSpPr>
          <p:nvPr>
            <p:ph idx="1"/>
          </p:nvPr>
        </p:nvSpPr>
        <p:spPr>
          <a:xfrm>
            <a:off x="480483" y="1271016"/>
            <a:ext cx="5018677" cy="3601212"/>
          </a:xfrm>
        </p:spPr>
        <p:txBody>
          <a:bodyPr vert="horz" lIns="91440" tIns="45720" rIns="91440" bIns="45720" rtlCol="0" anchor="t">
            <a:noAutofit/>
          </a:bodyPr>
          <a:lstStyle/>
          <a:p>
            <a:pPr>
              <a:lnSpc>
                <a:spcPct val="90000"/>
              </a:lnSpc>
            </a:pPr>
            <a:r>
              <a:rPr lang="en-US" sz="1100" dirty="0"/>
              <a:t>Concept</a:t>
            </a:r>
          </a:p>
          <a:p>
            <a:pPr lvl="1">
              <a:lnSpc>
                <a:spcPct val="90000"/>
              </a:lnSpc>
              <a:buFont typeface="Courier New" panose="020B0604020202020204" pitchFamily="34" charset="0"/>
              <a:buChar char="o"/>
            </a:pPr>
            <a:r>
              <a:rPr lang="en-US" sz="1100" dirty="0"/>
              <a:t>The start of the cycle where stakeholders and product owners create an outline for the project's priorities.</a:t>
            </a:r>
          </a:p>
          <a:p>
            <a:pPr>
              <a:lnSpc>
                <a:spcPct val="90000"/>
              </a:lnSpc>
            </a:pPr>
            <a:r>
              <a:rPr lang="en-US" sz="1100" dirty="0"/>
              <a:t>Inception</a:t>
            </a:r>
          </a:p>
          <a:p>
            <a:pPr lvl="1">
              <a:lnSpc>
                <a:spcPct val="90000"/>
              </a:lnSpc>
              <a:buFont typeface="Courier New" panose="020B0604020202020204" pitchFamily="34" charset="0"/>
              <a:buChar char="o"/>
            </a:pPr>
            <a:r>
              <a:rPr lang="en-US" sz="1100" dirty="0"/>
              <a:t>Where the team gets selected, and roles become appointed, and a plan gets formed for the completion of the project</a:t>
            </a:r>
          </a:p>
          <a:p>
            <a:pPr>
              <a:lnSpc>
                <a:spcPct val="90000"/>
              </a:lnSpc>
            </a:pPr>
            <a:r>
              <a:rPr lang="en-US" sz="1100" dirty="0"/>
              <a:t>Iteration</a:t>
            </a:r>
          </a:p>
          <a:p>
            <a:pPr lvl="1">
              <a:lnSpc>
                <a:spcPct val="90000"/>
              </a:lnSpc>
              <a:buFont typeface="Courier New" panose="020B0604020202020204" pitchFamily="34" charset="0"/>
              <a:buChar char="o"/>
            </a:pPr>
            <a:r>
              <a:rPr lang="en-US" sz="1100" dirty="0"/>
              <a:t>The phase where the developers ensure that all the feedback and needs are incorporated into the product as they work through the back log to add additional items to the end product.</a:t>
            </a:r>
          </a:p>
          <a:p>
            <a:pPr>
              <a:lnSpc>
                <a:spcPct val="90000"/>
              </a:lnSpc>
            </a:pPr>
            <a:r>
              <a:rPr lang="en-US" sz="1100" dirty="0"/>
              <a:t>Testing</a:t>
            </a:r>
          </a:p>
          <a:p>
            <a:pPr lvl="1">
              <a:lnSpc>
                <a:spcPct val="90000"/>
              </a:lnSpc>
              <a:buFont typeface="Courier New" panose="020B0604020202020204" pitchFamily="34" charset="0"/>
              <a:buChar char="o"/>
            </a:pPr>
            <a:r>
              <a:rPr lang="en-US" sz="1100" dirty="0"/>
              <a:t>This phase tester will go through to ensure the needs of the user stories have been met and that the code is functioning correctly</a:t>
            </a:r>
          </a:p>
          <a:p>
            <a:pPr>
              <a:lnSpc>
                <a:spcPct val="90000"/>
              </a:lnSpc>
            </a:pPr>
            <a:r>
              <a:rPr lang="en-US" sz="1100" dirty="0"/>
              <a:t>Release</a:t>
            </a:r>
          </a:p>
          <a:p>
            <a:pPr lvl="1">
              <a:lnSpc>
                <a:spcPct val="90000"/>
              </a:lnSpc>
              <a:buFont typeface="Courier New" panose="020B0604020202020204" pitchFamily="34" charset="0"/>
              <a:buChar char="o"/>
            </a:pPr>
            <a:r>
              <a:rPr lang="en-US" sz="1100" dirty="0"/>
              <a:t>This is the phase where the public finally gets to have the finished product after all the testing and necessary changes have been made and or added.</a:t>
            </a:r>
          </a:p>
          <a:p>
            <a:pPr>
              <a:lnSpc>
                <a:spcPct val="90000"/>
              </a:lnSpc>
            </a:pPr>
            <a:r>
              <a:rPr lang="en-US" sz="1100" dirty="0"/>
              <a:t>Review</a:t>
            </a:r>
          </a:p>
          <a:p>
            <a:pPr lvl="1">
              <a:lnSpc>
                <a:spcPct val="90000"/>
              </a:lnSpc>
              <a:buFont typeface="Courier New" panose="020B0604020202020204" pitchFamily="34" charset="0"/>
              <a:buChar char="o"/>
            </a:pPr>
            <a:r>
              <a:rPr lang="en-US" sz="1100" dirty="0"/>
              <a:t>This is where we take the time as a team and review the launch and strive for Longterm success in the development of the program .</a:t>
            </a:r>
          </a:p>
          <a:p>
            <a:pPr lvl="1">
              <a:lnSpc>
                <a:spcPct val="90000"/>
              </a:lnSpc>
              <a:buFont typeface="Courier New" panose="020B0604020202020204" pitchFamily="34" charset="0"/>
              <a:buChar char="o"/>
            </a:pPr>
            <a:endParaRPr lang="en-US" sz="700"/>
          </a:p>
        </p:txBody>
      </p:sp>
      <p:cxnSp>
        <p:nvCxnSpPr>
          <p:cNvPr id="48" name="Straight Connector 47">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1867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a:extLst>
              <a:ext uri="{FF2B5EF4-FFF2-40B4-BE49-F238E27FC236}">
                <a16:creationId xmlns:a16="http://schemas.microsoft.com/office/drawing/2014/main" id="{BFD251E3-961F-2440-B872-1D26671822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4" y="0"/>
            <a:ext cx="1901687" cy="6858000"/>
            <a:chOff x="10290314" y="0"/>
            <a:chExt cx="1901687" cy="6858000"/>
          </a:xfrm>
        </p:grpSpPr>
        <p:sp>
          <p:nvSpPr>
            <p:cNvPr id="14" name="Freeform 21">
              <a:extLst>
                <a:ext uri="{FF2B5EF4-FFF2-40B4-BE49-F238E27FC236}">
                  <a16:creationId xmlns:a16="http://schemas.microsoft.com/office/drawing/2014/main" id="{5558ED88-23E3-3941-8644-676CD732E7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22">
              <a:extLst>
                <a:ext uri="{FF2B5EF4-FFF2-40B4-BE49-F238E27FC236}">
                  <a16:creationId xmlns:a16="http://schemas.microsoft.com/office/drawing/2014/main" id="{24B1447F-72DA-384E-9D7D-C33A13EF4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3">
              <a:extLst>
                <a:ext uri="{FF2B5EF4-FFF2-40B4-BE49-F238E27FC236}">
                  <a16:creationId xmlns:a16="http://schemas.microsoft.com/office/drawing/2014/main" id="{86089DDC-F160-E24D-A726-0082953C0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Freeform 24">
              <a:extLst>
                <a:ext uri="{FF2B5EF4-FFF2-40B4-BE49-F238E27FC236}">
                  <a16:creationId xmlns:a16="http://schemas.microsoft.com/office/drawing/2014/main" id="{1A211FA8-50B3-3C4E-A234-1580EA200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5">
              <a:extLst>
                <a:ext uri="{FF2B5EF4-FFF2-40B4-BE49-F238E27FC236}">
                  <a16:creationId xmlns:a16="http://schemas.microsoft.com/office/drawing/2014/main" id="{6A73788D-F322-0047-BF9E-A8E69D845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26">
              <a:extLst>
                <a:ext uri="{FF2B5EF4-FFF2-40B4-BE49-F238E27FC236}">
                  <a16:creationId xmlns:a16="http://schemas.microsoft.com/office/drawing/2014/main" id="{7E90A8A1-A164-EA41-86BB-166893179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Oval 19">
              <a:extLst>
                <a:ext uri="{FF2B5EF4-FFF2-40B4-BE49-F238E27FC236}">
                  <a16:creationId xmlns:a16="http://schemas.microsoft.com/office/drawing/2014/main" id="{6894343D-4C51-384E-BEC6-1517A940C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4"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A diagram of software development&#10;&#10;Description automatically generated">
            <a:extLst>
              <a:ext uri="{FF2B5EF4-FFF2-40B4-BE49-F238E27FC236}">
                <a16:creationId xmlns:a16="http://schemas.microsoft.com/office/drawing/2014/main" id="{BBC50369-BE90-767C-A07E-1B48B3A6EB0D}"/>
              </a:ext>
            </a:extLst>
          </p:cNvPr>
          <p:cNvPicPr>
            <a:picLocks noChangeAspect="1"/>
          </p:cNvPicPr>
          <p:nvPr/>
        </p:nvPicPr>
        <p:blipFill>
          <a:blip r:embed="rId2"/>
          <a:srcRect l="16417" r="16835" b="2"/>
          <a:stretch/>
        </p:blipFill>
        <p:spPr>
          <a:xfrm>
            <a:off x="6230213" y="768334"/>
            <a:ext cx="5318776" cy="5318776"/>
          </a:xfrm>
          <a:custGeom>
            <a:avLst/>
            <a:gdLst/>
            <a:ahLst/>
            <a:cxnLst/>
            <a:rect l="l" t="t" r="r" b="b"/>
            <a:pathLst>
              <a:path w="5768526" h="5768526">
                <a:moveTo>
                  <a:pt x="2884263" y="0"/>
                </a:moveTo>
                <a:cubicBezTo>
                  <a:pt x="4477197" y="0"/>
                  <a:pt x="5768526" y="1291329"/>
                  <a:pt x="5768526" y="2884263"/>
                </a:cubicBezTo>
                <a:cubicBezTo>
                  <a:pt x="5768526" y="4477197"/>
                  <a:pt x="4477197" y="5768526"/>
                  <a:pt x="2884263" y="5768526"/>
                </a:cubicBezTo>
                <a:cubicBezTo>
                  <a:pt x="1291329" y="5768526"/>
                  <a:pt x="0" y="4477197"/>
                  <a:pt x="0" y="2884263"/>
                </a:cubicBezTo>
                <a:cubicBezTo>
                  <a:pt x="0" y="1291329"/>
                  <a:pt x="1291329" y="0"/>
                  <a:pt x="2884263" y="0"/>
                </a:cubicBezTo>
                <a:close/>
              </a:path>
            </a:pathLst>
          </a:custGeom>
        </p:spPr>
      </p:pic>
    </p:spTree>
    <p:extLst>
      <p:ext uri="{BB962C8B-B14F-4D97-AF65-F5344CB8AC3E}">
        <p14:creationId xmlns:p14="http://schemas.microsoft.com/office/powerpoint/2010/main" val="4162400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7A00BDF4-7643-A942-A588-F24E4E09AA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3" name="Freeform 32">
              <a:extLst>
                <a:ext uri="{FF2B5EF4-FFF2-40B4-BE49-F238E27FC236}">
                  <a16:creationId xmlns:a16="http://schemas.microsoft.com/office/drawing/2014/main" id="{90B25A21-16B9-8D47-928B-2367A0B8C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34">
              <a:extLst>
                <a:ext uri="{FF2B5EF4-FFF2-40B4-BE49-F238E27FC236}">
                  <a16:creationId xmlns:a16="http://schemas.microsoft.com/office/drawing/2014/main" id="{E5E64190-3AC0-0A48-9917-5FAE935A85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47">
              <a:extLst>
                <a:ext uri="{FF2B5EF4-FFF2-40B4-BE49-F238E27FC236}">
                  <a16:creationId xmlns:a16="http://schemas.microsoft.com/office/drawing/2014/main" id="{AE71CDB8-B430-F14E-99C8-E6AAB8E21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48">
              <a:extLst>
                <a:ext uri="{FF2B5EF4-FFF2-40B4-BE49-F238E27FC236}">
                  <a16:creationId xmlns:a16="http://schemas.microsoft.com/office/drawing/2014/main" id="{DCA37B0A-FCCC-7642-B70D-56AD50049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0DEDDE9-0232-730A-C20A-20A2ACCAE74A}"/>
              </a:ext>
            </a:extLst>
          </p:cNvPr>
          <p:cNvSpPr>
            <a:spLocks noGrp="1"/>
          </p:cNvSpPr>
          <p:nvPr>
            <p:ph type="title"/>
          </p:nvPr>
        </p:nvSpPr>
        <p:spPr>
          <a:xfrm>
            <a:off x="5224243" y="770890"/>
            <a:ext cx="6400999" cy="1268984"/>
          </a:xfrm>
        </p:spPr>
        <p:txBody>
          <a:bodyPr>
            <a:normAutofit/>
          </a:bodyPr>
          <a:lstStyle/>
          <a:p>
            <a:r>
              <a:rPr lang="en-US" dirty="0"/>
              <a:t>Waterfall Model</a:t>
            </a:r>
          </a:p>
        </p:txBody>
      </p:sp>
      <p:sp>
        <p:nvSpPr>
          <p:cNvPr id="3" name="Content Placeholder 2">
            <a:extLst>
              <a:ext uri="{FF2B5EF4-FFF2-40B4-BE49-F238E27FC236}">
                <a16:creationId xmlns:a16="http://schemas.microsoft.com/office/drawing/2014/main" id="{861E9F15-9DBB-D0C1-7FA8-04A43444E93A}"/>
              </a:ext>
            </a:extLst>
          </p:cNvPr>
          <p:cNvSpPr>
            <a:spLocks noGrp="1"/>
          </p:cNvSpPr>
          <p:nvPr>
            <p:ph idx="1"/>
          </p:nvPr>
        </p:nvSpPr>
        <p:spPr>
          <a:xfrm>
            <a:off x="5224243" y="2457382"/>
            <a:ext cx="6400999" cy="3601212"/>
          </a:xfrm>
        </p:spPr>
        <p:txBody>
          <a:bodyPr vert="horz" lIns="91440" tIns="45720" rIns="91440" bIns="45720" rtlCol="0">
            <a:normAutofit/>
          </a:bodyPr>
          <a:lstStyle/>
          <a:p>
            <a:pPr marL="0" indent="0">
              <a:lnSpc>
                <a:spcPct val="90000"/>
              </a:lnSpc>
              <a:buNone/>
            </a:pPr>
            <a:r>
              <a:rPr lang="en-US" sz="1700"/>
              <a:t>When looking at the waterfall method a way it is described in </a:t>
            </a:r>
            <a:r>
              <a:rPr lang="en-US" sz="1700">
                <a:latin typeface="Neue Haas Grotesk Text Pro"/>
                <a:cs typeface="Helvetica"/>
              </a:rPr>
              <a:t>The Project Manager's Guide to Mastering Agile "the waterfall model describes a development method that is linear and sequential"(Cobb, 2015, p. 4). The term is used since once the water is to go over the cliff the journey has begun and there is no going backwards. This would change development since once a phase of the team's development was finished there would be no turning back. This would've caused an issue at the end when the team was asked to change to a different type of vacation type as the focus as our previous developments would've already been finished. Since it is more plan driven it struggles to accommodate sudden changes in those plans by the end of the project.</a:t>
            </a:r>
          </a:p>
        </p:txBody>
      </p:sp>
      <p:pic>
        <p:nvPicPr>
          <p:cNvPr id="5" name="Picture 4" descr="Wedding arch by waterfall in forest">
            <a:extLst>
              <a:ext uri="{FF2B5EF4-FFF2-40B4-BE49-F238E27FC236}">
                <a16:creationId xmlns:a16="http://schemas.microsoft.com/office/drawing/2014/main" id="{0650FE66-FA53-DC12-0178-75631363062D}"/>
              </a:ext>
            </a:extLst>
          </p:cNvPr>
          <p:cNvPicPr>
            <a:picLocks noChangeAspect="1"/>
          </p:cNvPicPr>
          <p:nvPr/>
        </p:nvPicPr>
        <p:blipFill>
          <a:blip r:embed="rId2"/>
          <a:srcRect l="26606" r="28063" b="-2"/>
          <a:stretch/>
        </p:blipFill>
        <p:spPr>
          <a:xfrm>
            <a:off x="20" y="1"/>
            <a:ext cx="4657325" cy="6857999"/>
          </a:xfrm>
          <a:prstGeom prst="rect">
            <a:avLst/>
          </a:prstGeom>
        </p:spPr>
      </p:pic>
      <p:cxnSp>
        <p:nvCxnSpPr>
          <p:cNvPr id="26" name="Straight Connector 25">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24243" y="6087110"/>
            <a:ext cx="640099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0826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ressed employee at office">
            <a:extLst>
              <a:ext uri="{FF2B5EF4-FFF2-40B4-BE49-F238E27FC236}">
                <a16:creationId xmlns:a16="http://schemas.microsoft.com/office/drawing/2014/main" id="{FEBECCE3-1ED0-0D9B-1A7B-7504F5AEFE41}"/>
              </a:ext>
            </a:extLst>
          </p:cNvPr>
          <p:cNvPicPr>
            <a:picLocks noChangeAspect="1"/>
          </p:cNvPicPr>
          <p:nvPr/>
        </p:nvPicPr>
        <p:blipFill>
          <a:blip r:embed="rId2"/>
          <a:srcRect t="10346" b="5385"/>
          <a:stretch/>
        </p:blipFill>
        <p:spPr>
          <a:xfrm>
            <a:off x="20" y="1"/>
            <a:ext cx="12191980" cy="6857999"/>
          </a:xfrm>
          <a:prstGeom prst="rect">
            <a:avLst/>
          </a:prstGeom>
        </p:spPr>
      </p:pic>
      <p:sp>
        <p:nvSpPr>
          <p:cNvPr id="24" name="Rectangle">
            <a:extLst>
              <a:ext uri="{FF2B5EF4-FFF2-40B4-BE49-F238E27FC236}">
                <a16:creationId xmlns:a16="http://schemas.microsoft.com/office/drawing/2014/main" id="{14ACB00F-615E-0E4F-9794-329E08F6E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8469492" cy="6858000"/>
          </a:xfrm>
          <a:prstGeom prst="rect">
            <a:avLst/>
          </a:prstGeom>
          <a:gradFill flip="none" rotWithShape="1">
            <a:gsLst>
              <a:gs pos="31000">
                <a:schemeClr val="bg1">
                  <a:alpha val="80000"/>
                </a:schemeClr>
              </a:gs>
              <a:gs pos="0">
                <a:schemeClr val="bg1"/>
              </a:gs>
              <a:gs pos="100000">
                <a:schemeClr val="bg1">
                  <a:alpha val="50000"/>
                </a:schemeClr>
              </a:gs>
            </a:gsLst>
            <a:path path="circle">
              <a:fillToRect r="100000" b="100000"/>
            </a:path>
            <a:tileRect l="-100000" t="-100000"/>
          </a:gradFill>
          <a:ln w="12700">
            <a:miter lim="400000"/>
          </a:ln>
        </p:spPr>
        <p:txBody>
          <a:bodyPr lIns="50800" tIns="50800" rIns="50800" bIns="50800" anchor="ctr"/>
          <a:lstStyle/>
          <a:p>
            <a:pPr algn="ctr"/>
            <a:endParaRPr sz="2600" cap="all" dirty="0">
              <a:solidFill>
                <a:srgbClr val="FFFFFF"/>
              </a:solidFill>
              <a:sym typeface="Avenir Next"/>
            </a:endParaRPr>
          </a:p>
        </p:txBody>
      </p:sp>
      <p:sp>
        <p:nvSpPr>
          <p:cNvPr id="2" name="Title 1">
            <a:extLst>
              <a:ext uri="{FF2B5EF4-FFF2-40B4-BE49-F238E27FC236}">
                <a16:creationId xmlns:a16="http://schemas.microsoft.com/office/drawing/2014/main" id="{E75DC805-4BAF-73C1-6C73-AA9E278732B4}"/>
              </a:ext>
            </a:extLst>
          </p:cNvPr>
          <p:cNvSpPr>
            <a:spLocks noGrp="1"/>
          </p:cNvSpPr>
          <p:nvPr>
            <p:ph type="title"/>
          </p:nvPr>
        </p:nvSpPr>
        <p:spPr>
          <a:xfrm>
            <a:off x="565150" y="770890"/>
            <a:ext cx="7335835" cy="1268984"/>
          </a:xfrm>
        </p:spPr>
        <p:txBody>
          <a:bodyPr>
            <a:normAutofit/>
          </a:bodyPr>
          <a:lstStyle/>
          <a:p>
            <a:r>
              <a:rPr lang="en-US" dirty="0"/>
              <a:t>Waterfall or Agile Approach</a:t>
            </a:r>
          </a:p>
        </p:txBody>
      </p:sp>
      <p:sp>
        <p:nvSpPr>
          <p:cNvPr id="3" name="Content Placeholder 2">
            <a:extLst>
              <a:ext uri="{FF2B5EF4-FFF2-40B4-BE49-F238E27FC236}">
                <a16:creationId xmlns:a16="http://schemas.microsoft.com/office/drawing/2014/main" id="{7E3AA6AA-645C-E0E8-F831-91974B3244E6}"/>
              </a:ext>
            </a:extLst>
          </p:cNvPr>
          <p:cNvSpPr>
            <a:spLocks noGrp="1"/>
          </p:cNvSpPr>
          <p:nvPr>
            <p:ph idx="1"/>
          </p:nvPr>
        </p:nvSpPr>
        <p:spPr>
          <a:xfrm>
            <a:off x="565150" y="2160016"/>
            <a:ext cx="7335835" cy="3601212"/>
          </a:xfrm>
        </p:spPr>
        <p:txBody>
          <a:bodyPr vert="horz" lIns="91440" tIns="45720" rIns="91440" bIns="45720" rtlCol="0">
            <a:normAutofit/>
          </a:bodyPr>
          <a:lstStyle/>
          <a:p>
            <a:pPr marL="0" indent="0">
              <a:lnSpc>
                <a:spcPct val="90000"/>
              </a:lnSpc>
              <a:buNone/>
            </a:pPr>
            <a:r>
              <a:rPr lang="en-US" sz="1900"/>
              <a:t>When looking at Waterfall or Agile Approach when considering what to choose it depends on the needs of the project. If a project is expected to go through multiple changes through the development, then agile would be the go along with the Timeline typically the Waterfall approach has a fixed timeline. With agile </a:t>
            </a:r>
            <a:r>
              <a:rPr lang="en-US" sz="1900">
                <a:ea typeface="+mn-lt"/>
                <a:cs typeface="+mn-lt"/>
              </a:rPr>
              <a:t>"Rather than a fixed timeline, the schedule adapts as the project progresses." (</a:t>
            </a:r>
            <a:r>
              <a:rPr lang="en-US" sz="1900" err="1">
                <a:ea typeface="+mn-lt"/>
                <a:cs typeface="+mn-lt"/>
              </a:rPr>
              <a:t>Hoory</a:t>
            </a:r>
            <a:r>
              <a:rPr lang="en-US" sz="1900">
                <a:ea typeface="+mn-lt"/>
                <a:cs typeface="+mn-lt"/>
              </a:rPr>
              <a:t>, 2024 P.2) The big thing to consider is whether the project has strict requirements and regulations which would lead for waterfall method to be better to ensure all is completed. Agile is better suited for projects that incorporate a lot of changes throughout the development cycle from feedback from stake holders and end-users.</a:t>
            </a:r>
            <a:endParaRPr lang="en-US" sz="1900"/>
          </a:p>
        </p:txBody>
      </p:sp>
      <p:cxnSp>
        <p:nvCxnSpPr>
          <p:cNvPr id="25" name="Straight Connector 24">
            <a:extLst>
              <a:ext uri="{FF2B5EF4-FFF2-40B4-BE49-F238E27FC236}">
                <a16:creationId xmlns:a16="http://schemas.microsoft.com/office/drawing/2014/main" id="{1D2BBFA3-6EA8-1C48-B3A5-DFCC389D282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335835"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35B55452-0B37-B747-9C68-70C4EF8F753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6" name="Freeform 41">
              <a:extLst>
                <a:ext uri="{FF2B5EF4-FFF2-40B4-BE49-F238E27FC236}">
                  <a16:creationId xmlns:a16="http://schemas.microsoft.com/office/drawing/2014/main" id="{CBBA7287-7E9D-884B-93D7-D56B52ADE7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42">
              <a:extLst>
                <a:ext uri="{FF2B5EF4-FFF2-40B4-BE49-F238E27FC236}">
                  <a16:creationId xmlns:a16="http://schemas.microsoft.com/office/drawing/2014/main" id="{E09BD6CA-D4FC-1041-9A4A-5BD33DDEDE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43">
              <a:extLst>
                <a:ext uri="{FF2B5EF4-FFF2-40B4-BE49-F238E27FC236}">
                  <a16:creationId xmlns:a16="http://schemas.microsoft.com/office/drawing/2014/main" id="{60AFCEEC-E747-AF48-9591-58C67AF87A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44">
              <a:extLst>
                <a:ext uri="{FF2B5EF4-FFF2-40B4-BE49-F238E27FC236}">
                  <a16:creationId xmlns:a16="http://schemas.microsoft.com/office/drawing/2014/main" id="{2290DF32-70FD-0E48-9258-0BD83EE622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45">
              <a:extLst>
                <a:ext uri="{FF2B5EF4-FFF2-40B4-BE49-F238E27FC236}">
                  <a16:creationId xmlns:a16="http://schemas.microsoft.com/office/drawing/2014/main" id="{61BFE2D7-8646-5943-87D5-C6A9CDF68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46">
              <a:extLst>
                <a:ext uri="{FF2B5EF4-FFF2-40B4-BE49-F238E27FC236}">
                  <a16:creationId xmlns:a16="http://schemas.microsoft.com/office/drawing/2014/main" id="{6FFCD48C-239D-ED44-879B-9E5DD00DEA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47">
              <a:extLst>
                <a:ext uri="{FF2B5EF4-FFF2-40B4-BE49-F238E27FC236}">
                  <a16:creationId xmlns:a16="http://schemas.microsoft.com/office/drawing/2014/main" id="{55CCAE64-959A-BC4A-A123-FC9283192D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60870838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E65B7-4BC8-E953-EB91-375EDAEE34BC}"/>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BB689501-DC75-FF57-E273-A423F7719B67}"/>
              </a:ext>
            </a:extLst>
          </p:cNvPr>
          <p:cNvSpPr>
            <a:spLocks noGrp="1"/>
          </p:cNvSpPr>
          <p:nvPr>
            <p:ph idx="1"/>
          </p:nvPr>
        </p:nvSpPr>
        <p:spPr/>
        <p:txBody>
          <a:bodyPr vert="horz" lIns="91440" tIns="45720" rIns="91440" bIns="45720" rtlCol="0" anchor="t">
            <a:normAutofit lnSpcReduction="10000"/>
          </a:bodyPr>
          <a:lstStyle/>
          <a:p>
            <a:pPr marL="0" indent="0">
              <a:buNone/>
            </a:pPr>
            <a:r>
              <a:rPr lang="en-US" sz="1800" dirty="0">
                <a:solidFill>
                  <a:srgbClr val="262626"/>
                </a:solidFill>
                <a:latin typeface="Neue Haas Grotesk Text Pro"/>
                <a:cs typeface="Helvetica"/>
              </a:rPr>
              <a:t>Charles G. Cobb. (2015). </a:t>
            </a:r>
            <a:r>
              <a:rPr lang="en-US" sz="1800" i="1" dirty="0">
                <a:solidFill>
                  <a:srgbClr val="262626"/>
                </a:solidFill>
                <a:latin typeface="Neue Haas Grotesk Text Pro"/>
                <a:cs typeface="Helvetica"/>
              </a:rPr>
              <a:t>The Project Manager’s Guide to Mastering Agile : Principles and Practices for an Adaptive Approach</a:t>
            </a:r>
            <a:r>
              <a:rPr lang="en-US" sz="1800" dirty="0">
                <a:solidFill>
                  <a:srgbClr val="262626"/>
                </a:solidFill>
                <a:latin typeface="Neue Haas Grotesk Text Pro"/>
                <a:cs typeface="Helvetica"/>
              </a:rPr>
              <a:t>. Wiley.</a:t>
            </a:r>
          </a:p>
          <a:p>
            <a:pPr>
              <a:buNone/>
            </a:pPr>
            <a:r>
              <a:rPr lang="en-US" sz="1800" err="1">
                <a:solidFill>
                  <a:srgbClr val="262626"/>
                </a:solidFill>
                <a:ea typeface="+mn-lt"/>
                <a:cs typeface="+mn-lt"/>
              </a:rPr>
              <a:t>Hoory</a:t>
            </a:r>
            <a:r>
              <a:rPr lang="en-US" sz="1800" dirty="0">
                <a:solidFill>
                  <a:srgbClr val="262626"/>
                </a:solidFill>
                <a:ea typeface="+mn-lt"/>
                <a:cs typeface="+mn-lt"/>
              </a:rPr>
              <a:t>, L. (2024, June 1). </a:t>
            </a:r>
            <a:r>
              <a:rPr lang="en-US" sz="1800" i="1" dirty="0">
                <a:solidFill>
                  <a:srgbClr val="262626"/>
                </a:solidFill>
                <a:ea typeface="+mn-lt"/>
                <a:cs typeface="+mn-lt"/>
              </a:rPr>
              <a:t>Agile vs. waterfall: Which project management methodology is best for you?</a:t>
            </a:r>
            <a:r>
              <a:rPr lang="en-US" sz="1800" dirty="0">
                <a:solidFill>
                  <a:srgbClr val="262626"/>
                </a:solidFill>
                <a:ea typeface="+mn-lt"/>
                <a:cs typeface="+mn-lt"/>
              </a:rPr>
              <a:t>. Forbes. </a:t>
            </a:r>
            <a:r>
              <a:rPr lang="en-US" sz="1800" dirty="0">
                <a:solidFill>
                  <a:srgbClr val="262626"/>
                </a:solidFill>
                <a:ea typeface="+mn-lt"/>
                <a:cs typeface="+mn-lt"/>
                <a:hlinkClick r:id="rId2"/>
              </a:rPr>
              <a:t>https://www.forbes.com/advisor/business/agile-vs-waterfall-methodology/</a:t>
            </a:r>
            <a:r>
              <a:rPr lang="en-US" sz="1800" dirty="0">
                <a:solidFill>
                  <a:srgbClr val="262626"/>
                </a:solidFill>
                <a:ea typeface="+mn-lt"/>
                <a:cs typeface="+mn-lt"/>
              </a:rPr>
              <a:t> </a:t>
            </a:r>
            <a:endParaRPr lang="en-US" sz="1800"/>
          </a:p>
          <a:p>
            <a:pPr>
              <a:buNone/>
            </a:pPr>
            <a:r>
              <a:rPr lang="en-US" sz="1800" dirty="0" err="1">
                <a:solidFill>
                  <a:srgbClr val="262626"/>
                </a:solidFill>
                <a:ea typeface="+mn-lt"/>
                <a:cs typeface="+mn-lt"/>
              </a:rPr>
              <a:t>Dizuba</a:t>
            </a:r>
            <a:r>
              <a:rPr lang="en-US" sz="1800" dirty="0">
                <a:solidFill>
                  <a:srgbClr val="262626"/>
                </a:solidFill>
                <a:ea typeface="+mn-lt"/>
                <a:cs typeface="+mn-lt"/>
              </a:rPr>
              <a:t>, A. (2024, June 7). </a:t>
            </a:r>
            <a:r>
              <a:rPr lang="en-US" sz="1800" i="1" dirty="0">
                <a:solidFill>
                  <a:srgbClr val="262626"/>
                </a:solidFill>
                <a:ea typeface="+mn-lt"/>
                <a:cs typeface="+mn-lt"/>
              </a:rPr>
              <a:t>Navigating the agile software development life cycle: Phases, tools, roadmap</a:t>
            </a:r>
            <a:r>
              <a:rPr lang="en-US" sz="1800" dirty="0">
                <a:solidFill>
                  <a:srgbClr val="262626"/>
                </a:solidFill>
                <a:ea typeface="+mn-lt"/>
                <a:cs typeface="+mn-lt"/>
              </a:rPr>
              <a:t>. Relevant Software. </a:t>
            </a:r>
            <a:r>
              <a:rPr lang="en-US" sz="1800" dirty="0">
                <a:solidFill>
                  <a:srgbClr val="262626"/>
                </a:solidFill>
                <a:ea typeface="+mn-lt"/>
                <a:cs typeface="+mn-lt"/>
                <a:hlinkClick r:id="rId3"/>
              </a:rPr>
              <a:t>https://relevant.software/blog/agile-software-development-lifecycle-phases-explained/#Phase_1_Concept</a:t>
            </a:r>
            <a:r>
              <a:rPr lang="en-US" sz="1800" dirty="0">
                <a:solidFill>
                  <a:srgbClr val="262626"/>
                </a:solidFill>
                <a:ea typeface="+mn-lt"/>
                <a:cs typeface="+mn-lt"/>
              </a:rPr>
              <a:t> </a:t>
            </a:r>
            <a:endParaRPr lang="en-US" sz="1800"/>
          </a:p>
          <a:p>
            <a:pPr>
              <a:buNone/>
            </a:pPr>
            <a:r>
              <a:rPr lang="en-US" sz="1800" i="1" dirty="0">
                <a:solidFill>
                  <a:srgbClr val="262626"/>
                </a:solidFill>
                <a:ea typeface="+mn-lt"/>
                <a:cs typeface="+mn-lt"/>
              </a:rPr>
              <a:t>SDLC - Agile Model</a:t>
            </a:r>
            <a:r>
              <a:rPr lang="en-US" sz="1800" dirty="0">
                <a:solidFill>
                  <a:srgbClr val="262626"/>
                </a:solidFill>
                <a:ea typeface="+mn-lt"/>
                <a:cs typeface="+mn-lt"/>
              </a:rPr>
              <a:t>. </a:t>
            </a:r>
            <a:r>
              <a:rPr lang="en-US" sz="1800" err="1">
                <a:solidFill>
                  <a:srgbClr val="262626"/>
                </a:solidFill>
                <a:ea typeface="+mn-lt"/>
                <a:cs typeface="+mn-lt"/>
              </a:rPr>
              <a:t>Tutorialspoint</a:t>
            </a:r>
            <a:r>
              <a:rPr lang="en-US" sz="1800" dirty="0">
                <a:solidFill>
                  <a:srgbClr val="262626"/>
                </a:solidFill>
                <a:ea typeface="+mn-lt"/>
                <a:cs typeface="+mn-lt"/>
              </a:rPr>
              <a:t>. (n.d.). </a:t>
            </a:r>
            <a:r>
              <a:rPr lang="en-US" sz="1800" dirty="0">
                <a:solidFill>
                  <a:srgbClr val="262626"/>
                </a:solidFill>
                <a:ea typeface="+mn-lt"/>
                <a:cs typeface="+mn-lt"/>
                <a:hlinkClick r:id="rId4"/>
              </a:rPr>
              <a:t>https://www.tutorialspoint.com/sdlc/sdlc_agile_model.htm</a:t>
            </a:r>
            <a:r>
              <a:rPr lang="en-US" sz="2000" dirty="0">
                <a:solidFill>
                  <a:srgbClr val="262626"/>
                </a:solidFill>
                <a:ea typeface="+mn-lt"/>
                <a:cs typeface="+mn-lt"/>
              </a:rPr>
              <a:t> </a:t>
            </a:r>
            <a:endParaRPr lang="en-US" dirty="0"/>
          </a:p>
          <a:p>
            <a:pPr>
              <a:buNone/>
            </a:pPr>
            <a:endParaRPr lang="en-US" sz="2000" dirty="0">
              <a:solidFill>
                <a:srgbClr val="262626"/>
              </a:solidFill>
              <a:latin typeface="Neue Haas Grotesk Text Pro"/>
              <a:cs typeface="Helvetica"/>
            </a:endParaRPr>
          </a:p>
          <a:p>
            <a:pPr marL="0" indent="0">
              <a:buNone/>
            </a:pPr>
            <a:endParaRPr lang="en-US" sz="2000" dirty="0">
              <a:solidFill>
                <a:srgbClr val="262626"/>
              </a:solidFill>
              <a:latin typeface="Helvetica"/>
              <a:cs typeface="Helvetica"/>
            </a:endParaRPr>
          </a:p>
        </p:txBody>
      </p:sp>
    </p:spTree>
    <p:extLst>
      <p:ext uri="{BB962C8B-B14F-4D97-AF65-F5344CB8AC3E}">
        <p14:creationId xmlns:p14="http://schemas.microsoft.com/office/powerpoint/2010/main" val="2382138953"/>
      </p:ext>
    </p:extLst>
  </p:cSld>
  <p:clrMapOvr>
    <a:masterClrMapping/>
  </p:clrMapOvr>
</p:sld>
</file>

<file path=ppt/theme/theme1.xml><?xml version="1.0" encoding="utf-8"?>
<a:theme xmlns:a="http://schemas.openxmlformats.org/drawingml/2006/main" name="PunchcardVTI">
  <a:themeElements>
    <a:clrScheme name="Punchcard">
      <a:dk1>
        <a:srgbClr val="000000"/>
      </a:dk1>
      <a:lt1>
        <a:srgbClr val="FFFFFF"/>
      </a:lt1>
      <a:dk2>
        <a:srgbClr val="00224B"/>
      </a:dk2>
      <a:lt2>
        <a:srgbClr val="EFF0EF"/>
      </a:lt2>
      <a:accent1>
        <a:srgbClr val="00B2F3"/>
      </a:accent1>
      <a:accent2>
        <a:srgbClr val="0471CC"/>
      </a:accent2>
      <a:accent3>
        <a:srgbClr val="14BBA9"/>
      </a:accent3>
      <a:accent4>
        <a:srgbClr val="8BB93B"/>
      </a:accent4>
      <a:accent5>
        <a:srgbClr val="EC970C"/>
      </a:accent5>
      <a:accent6>
        <a:srgbClr val="F55822"/>
      </a:accent6>
      <a:hlink>
        <a:srgbClr val="008EE6"/>
      </a:hlink>
      <a:folHlink>
        <a:srgbClr val="808C8E"/>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6</Slides>
  <Notes>0</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PunchcardVTI</vt:lpstr>
      <vt:lpstr>Agile Presentation</vt:lpstr>
      <vt:lpstr>Agile Roles</vt:lpstr>
      <vt:lpstr>Agile Phases</vt:lpstr>
      <vt:lpstr>Waterfall Model</vt:lpstr>
      <vt:lpstr>Waterfall or Agile Approach</vt:lpstr>
      <vt:lpstr>Work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310</cp:revision>
  <dcterms:created xsi:type="dcterms:W3CDTF">2024-08-25T07:58:18Z</dcterms:created>
  <dcterms:modified xsi:type="dcterms:W3CDTF">2024-08-25T09:19:06Z</dcterms:modified>
</cp:coreProperties>
</file>

<file path=docProps/thumbnail.jpeg>
</file>